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464" r:id="rId3"/>
    <p:sldId id="457" r:id="rId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8F9B5-227A-8148-B4CE-E1018BC62337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CB686-0C7D-B54B-BE4F-D9889E17663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645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Climate velocity is characterized by the </a:t>
            </a:r>
            <a:r>
              <a:rPr lang="en-US" dirty="0"/>
              <a:t>the speed and direction of isolines migration.</a:t>
            </a:r>
          </a:p>
          <a:p>
            <a:r>
              <a:rPr lang="en-US" dirty="0"/>
              <a:t>Isolines can be based on sea temperature, in case of terrestrial climate velocity temperature and precipitation </a:t>
            </a:r>
          </a:p>
          <a:p>
            <a:r>
              <a:rPr lang="en-US" dirty="0"/>
              <a:t>Isoline travel across the seascape due to climate change.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Climate velocity is a metric of species’ distribution movement</a:t>
            </a:r>
            <a:r>
              <a:rPr lang="es-ES" sz="12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is defined as the speed and direction at which species must migrate to follow </a:t>
            </a:r>
            <a:r>
              <a:rPr lang="en-US" sz="1200" b="1" dirty="0"/>
              <a:t>thermal</a:t>
            </a:r>
            <a:r>
              <a:rPr lang="en-US" sz="1200" dirty="0"/>
              <a:t> </a:t>
            </a:r>
            <a:r>
              <a:rPr lang="en-US" sz="1200" b="1" dirty="0"/>
              <a:t>isolines migration </a:t>
            </a:r>
            <a:r>
              <a:rPr lang="en-US" sz="1200" dirty="0"/>
              <a:t>to maintain constant climatic conditions under climate change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Here, we have used Sea Surface Temperature but a multivariate approach is also possible (i.e. min and max temperature, precipitation, oxygen…)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Climate velocity is calculate as the difference between the temporal trend which is the change in SST over time, and the Spatial gradient, which is the change in T over the space</a:t>
            </a:r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8C6F2-2496-214A-87AA-454BFE53CE1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435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CFE83-D762-A99F-0CC8-371F0BE11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2AF9EC-FC69-8F32-DEF6-77F22F665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A17683-D169-B2F1-6F88-F686D511C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72633-DF5B-B640-BC31-51F26E1AF023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76CDF3-752C-6082-2A7D-E3BB5275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C67881-239C-8A42-8A40-D75B5FA22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6399-C682-4E4A-8365-2B7F59245C5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5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61D49-9469-079C-8A43-0680287A1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AA5372C-634B-6A9B-DACC-BC37648EA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86C312-5457-1D89-C5C9-F3B876568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72633-DF5B-B640-BC31-51F26E1AF023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2D563-EC3C-434F-014D-6B2ABCD04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4F83A-0145-C190-85A5-7A038140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6399-C682-4E4A-8365-2B7F59245C5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895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A02B01-33E6-5A7F-E4B7-78E39185F9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F999AE-C047-B2A9-C4D3-F346C06E3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1F241C-0537-157D-6A03-FC715FA3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72633-DF5B-B640-BC31-51F26E1AF023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6F8339-BE8D-8990-4556-3DBD37B47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FE39B3-8D57-A94B-BC66-F48C088A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6399-C682-4E4A-8365-2B7F59245C5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28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96DCB8-948F-8DD9-919E-2FB354337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27348F-C861-AEF0-6181-AEC1120B9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A6AB2A-1214-67C5-0044-E58BB68A6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72633-DF5B-B640-BC31-51F26E1AF023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9941B6-C586-E71B-4C09-778304CC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9C9BE0-5EEE-EC08-FE12-837D171A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6399-C682-4E4A-8365-2B7F59245C5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787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3BF0C-C1E0-394A-8D7A-D0B01CB1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EA0034-6943-1744-24C8-6A35625D0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504DED-899E-2B8C-1491-E684631B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72633-DF5B-B640-BC31-51F26E1AF023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14E21D-6D84-F543-AC93-19129F016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53A4F1-A22E-F09E-CDF1-E1FC6403A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6399-C682-4E4A-8365-2B7F59245C5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030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7CBEA-AC4A-E045-D980-6D5E6D0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8FF2D5-6554-65B5-20F0-18C6DAFFF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4AD41C-59B7-2D84-FAFA-673DA7CDB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DD9DC2-7389-37E7-2CA9-ED7D52C41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72633-DF5B-B640-BC31-51F26E1AF023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0E7427-2DA9-D634-7E26-81D987E1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8C9622-0066-BED1-6EEA-FFBEE8C5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6399-C682-4E4A-8365-2B7F59245C5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797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46993D-B713-A9D1-8796-F5ACF281E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D11394-E552-F583-B229-FFFA9C856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59B281C-FD9C-CB10-0429-8F2D1FC1A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66F0CEA-817F-45E2-EC82-247F854618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71D463-9B1C-23AF-12EA-81ADEFF6F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67C5377-6435-6B80-153F-8E19FC9E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72633-DF5B-B640-BC31-51F26E1AF023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13DE42C-A30A-8DD9-4B5A-F8A9F6BA0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87B312-BC1D-9544-375B-7BC043DA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6399-C682-4E4A-8365-2B7F59245C5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786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386A9-A7EE-C7CA-6534-ABAE752D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4C35716-62A6-5674-AEB0-D62C4046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72633-DF5B-B640-BC31-51F26E1AF023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A95602B-A844-3A8C-9708-D6BF5E674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E636686-4F5D-40EB-7F6F-DE9ADFE86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6399-C682-4E4A-8365-2B7F59245C5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70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60D21D7-1D38-16DD-ABDA-F772D307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72633-DF5B-B640-BC31-51F26E1AF023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01629D8-05CF-2F4C-63DF-C73AD335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C8F687-EDE8-F563-E757-E9A950EA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6399-C682-4E4A-8365-2B7F59245C5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748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55A45-54B9-D0CF-1DA3-AE3EDAF42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342AD1-4905-4F96-6955-87281EBEE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DEDA78-1299-3318-F224-A331E0FFC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7E4723-E34B-BC36-F73C-21C5A1FC0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72633-DF5B-B640-BC31-51F26E1AF023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364DBA-6A74-6F35-4850-FC83F6151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68CC79-6233-C6A7-998C-9EB92415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6399-C682-4E4A-8365-2B7F59245C5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230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5DA42A-A01C-F01B-9C40-EA076D70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5FC0570-E95C-1DDD-0B16-77E6E8F558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86689E-9F6F-9341-E3BB-65D064012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DA0A6B-257C-ABAA-2EBF-B90B9C29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72633-DF5B-B640-BC31-51F26E1AF023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E3F0C7-2DDC-6465-542D-AD530261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B65790-2BAC-22A0-6C60-EF8C5863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6399-C682-4E4A-8365-2B7F59245C5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20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96C2DA8-0321-8E65-0AF4-BF615648C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D49C22-EECE-1BDD-10AE-82A056CE0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965932-9F1A-505F-9CB9-47740BDD77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72633-DF5B-B640-BC31-51F26E1AF023}" type="datetimeFigureOut">
              <a:rPr lang="en-GB" smtClean="0"/>
              <a:t>05/10/2024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7D988F-258D-5C6A-90CE-5DFBAAD19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8DF02F-AAC2-EBC2-A791-61B384623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66399-C682-4E4A-8365-2B7F59245C5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4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2E2DB-7168-A370-2892-8D6C0F706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7709"/>
            <a:ext cx="9144000" cy="1032981"/>
          </a:xfrm>
        </p:spPr>
        <p:txBody>
          <a:bodyPr>
            <a:noAutofit/>
          </a:bodyPr>
          <a:lstStyle/>
          <a:p>
            <a:r>
              <a:rPr lang="en-GB" sz="7500" b="1" dirty="0" err="1"/>
              <a:t>Métricas</a:t>
            </a:r>
            <a:r>
              <a:rPr lang="en-GB" sz="7500" b="1" dirty="0"/>
              <a:t> </a:t>
            </a:r>
            <a:r>
              <a:rPr lang="en-GB" sz="7500" b="1" dirty="0" err="1"/>
              <a:t>climáticas</a:t>
            </a:r>
            <a:endParaRPr lang="en-GB" sz="75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BEACC1-9409-ED8F-491B-FA66174941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Marina Sanz-Martín </a:t>
            </a:r>
          </a:p>
          <a:p>
            <a:endParaRPr lang="en-GB" dirty="0"/>
          </a:p>
          <a:p>
            <a:r>
              <a:rPr lang="en-GB" dirty="0" err="1"/>
              <a:t>Intercoonecta</a:t>
            </a:r>
            <a:r>
              <a:rPr lang="en-GB" dirty="0"/>
              <a:t> </a:t>
            </a:r>
            <a:r>
              <a:rPr lang="en-GB" dirty="0" err="1"/>
              <a:t>Talleres</a:t>
            </a:r>
            <a:r>
              <a:rPr lang="en-GB" dirty="0"/>
              <a:t> </a:t>
            </a:r>
            <a:r>
              <a:rPr lang="en-GB" dirty="0" err="1"/>
              <a:t>Intermedios</a:t>
            </a:r>
            <a:br>
              <a:rPr lang="en-GB" dirty="0"/>
            </a:br>
            <a:r>
              <a:rPr lang="en-GB" dirty="0"/>
              <a:t>Ocean Hack Weeks</a:t>
            </a:r>
          </a:p>
        </p:txBody>
      </p:sp>
    </p:spTree>
    <p:extLst>
      <p:ext uri="{BB962C8B-B14F-4D97-AF65-F5344CB8AC3E}">
        <p14:creationId xmlns:p14="http://schemas.microsoft.com/office/powerpoint/2010/main" val="3014450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1668FFA6-242A-2547-B186-AFD7DC3A7EC0}"/>
              </a:ext>
            </a:extLst>
          </p:cNvPr>
          <p:cNvSpPr/>
          <p:nvPr/>
        </p:nvSpPr>
        <p:spPr>
          <a:xfrm>
            <a:off x="706743" y="1704208"/>
            <a:ext cx="570344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speed and direction at which </a:t>
            </a:r>
            <a:r>
              <a:rPr lang="en-US" b="1" dirty="0"/>
              <a:t>isolines of a specified climate travel across landscape or seascape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Single variable: SST from 0.04</a:t>
            </a:r>
            <a:r>
              <a:rPr lang="en-GB" sz="1800" dirty="0"/>
              <a:t>°</a:t>
            </a:r>
            <a:r>
              <a:rPr lang="en-US" sz="1800" dirty="0"/>
              <a:t> </a:t>
            </a:r>
            <a:r>
              <a:rPr lang="en-GB" sz="1800" dirty="0"/>
              <a:t>0.5° cell size (</a:t>
            </a:r>
            <a:r>
              <a:rPr lang="es-ES" sz="1800" dirty="0"/>
              <a:t>1987-2019)</a:t>
            </a: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multivariate approach: </a:t>
            </a:r>
            <a:r>
              <a:rPr lang="en-US" sz="1800" dirty="0"/>
              <a:t>min and max T, precipitation, oxygen…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Species traits and climate velocity explain geographic range shifts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9F22A6F-1870-6843-B09E-559E3887F623}"/>
              </a:ext>
            </a:extLst>
          </p:cNvPr>
          <p:cNvSpPr txBox="1"/>
          <p:nvPr/>
        </p:nvSpPr>
        <p:spPr>
          <a:xfrm>
            <a:off x="2462479" y="6356306"/>
            <a:ext cx="9667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 err="1"/>
              <a:t>Loarie</a:t>
            </a:r>
            <a:r>
              <a:rPr lang="en-GB" sz="1600" dirty="0"/>
              <a:t> </a:t>
            </a:r>
            <a:r>
              <a:rPr lang="en-GB" sz="1600" i="1" dirty="0"/>
              <a:t>et al</a:t>
            </a:r>
            <a:r>
              <a:rPr lang="en-GB" sz="1600" dirty="0"/>
              <a:t>., 2009; Burrows </a:t>
            </a:r>
            <a:r>
              <a:rPr lang="en-GB" sz="1600" i="1" dirty="0"/>
              <a:t>et al., </a:t>
            </a:r>
            <a:r>
              <a:rPr lang="en-GB" sz="1600" dirty="0"/>
              <a:t>2011</a:t>
            </a:r>
            <a:r>
              <a:rPr lang="en-GB" sz="1600" i="1" dirty="0"/>
              <a:t>:</a:t>
            </a:r>
            <a:r>
              <a:rPr lang="en-GB" sz="1600" dirty="0"/>
              <a:t> Brito-Morales </a:t>
            </a:r>
            <a:r>
              <a:rPr lang="en-GB" sz="1600" i="1" dirty="0"/>
              <a:t>et al</a:t>
            </a:r>
            <a:r>
              <a:rPr lang="en-GB" sz="1600" dirty="0"/>
              <a:t>., 2018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44A7EAD-36B9-D15C-A88D-FDA6C106A53E}"/>
              </a:ext>
            </a:extLst>
          </p:cNvPr>
          <p:cNvSpPr txBox="1">
            <a:spLocks/>
          </p:cNvSpPr>
          <p:nvPr/>
        </p:nvSpPr>
        <p:spPr>
          <a:xfrm>
            <a:off x="595284" y="270524"/>
            <a:ext cx="110014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rgbClr val="17619F"/>
                </a:solidFill>
                <a:latin typeface="DIN Condensed" pitchFamily="2" charset="0"/>
              </a:rPr>
              <a:t>Climate velocity </a:t>
            </a:r>
            <a:r>
              <a:rPr lang="en-GB" sz="3600" dirty="0">
                <a:solidFill>
                  <a:srgbClr val="17619F"/>
                </a:solidFill>
              </a:rPr>
              <a:t>(km </a:t>
            </a:r>
            <a:r>
              <a:rPr lang="en-GB" sz="3600" dirty="0" err="1">
                <a:solidFill>
                  <a:srgbClr val="17619F"/>
                </a:solidFill>
              </a:rPr>
              <a:t>yr</a:t>
            </a:r>
            <a:r>
              <a:rPr lang="en-US" sz="3600" baseline="30000" dirty="0">
                <a:solidFill>
                  <a:srgbClr val="17619F"/>
                </a:solidFill>
              </a:rPr>
              <a:t>-1 </a:t>
            </a:r>
            <a:r>
              <a:rPr lang="en-US" sz="3600" dirty="0">
                <a:solidFill>
                  <a:srgbClr val="17619F"/>
                </a:solidFill>
              </a:rPr>
              <a:t>or km dec</a:t>
            </a:r>
            <a:r>
              <a:rPr lang="en-US" sz="3600" baseline="30000" dirty="0">
                <a:solidFill>
                  <a:srgbClr val="17619F"/>
                </a:solidFill>
              </a:rPr>
              <a:t>-1</a:t>
            </a:r>
            <a:r>
              <a:rPr lang="en-GB" sz="3600" dirty="0">
                <a:solidFill>
                  <a:srgbClr val="17619F"/>
                </a:solidFill>
              </a:rPr>
              <a:t>)</a:t>
            </a:r>
            <a:endParaRPr lang="en-GB" sz="3600" b="1" dirty="0">
              <a:solidFill>
                <a:srgbClr val="17619F"/>
              </a:solidFill>
              <a:latin typeface="DIN Condensed" pitchFamily="2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5D5355F-6E50-F4A2-690B-989CD1B2D935}"/>
              </a:ext>
            </a:extLst>
          </p:cNvPr>
          <p:cNvGrpSpPr/>
          <p:nvPr/>
        </p:nvGrpSpPr>
        <p:grpSpPr>
          <a:xfrm>
            <a:off x="6705602" y="1933422"/>
            <a:ext cx="5312873" cy="3748214"/>
            <a:chOff x="783771" y="1888400"/>
            <a:chExt cx="4057860" cy="2862807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E5DC1AB-10D6-2DEB-9399-C9515685A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21" t="37931" r="49000"/>
            <a:stretch/>
          </p:blipFill>
          <p:spPr>
            <a:xfrm>
              <a:off x="783771" y="1888400"/>
              <a:ext cx="4057860" cy="2862807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D707AB7A-2C11-E456-B3C8-8616822FD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8" t="37643" r="91702" b="27069"/>
            <a:stretch/>
          </p:blipFill>
          <p:spPr>
            <a:xfrm>
              <a:off x="1235033" y="1962831"/>
              <a:ext cx="676894" cy="1627582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FC2324D-FDAF-BE91-DA9C-6F222C296D63}"/>
              </a:ext>
            </a:extLst>
          </p:cNvPr>
          <p:cNvSpPr txBox="1"/>
          <p:nvPr/>
        </p:nvSpPr>
        <p:spPr>
          <a:xfrm>
            <a:off x="7373323" y="1596087"/>
            <a:ext cx="464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Gradient-based or slope-based method</a:t>
            </a:r>
          </a:p>
        </p:txBody>
      </p:sp>
    </p:spTree>
    <p:extLst>
      <p:ext uri="{BB962C8B-B14F-4D97-AF65-F5344CB8AC3E}">
        <p14:creationId xmlns:p14="http://schemas.microsoft.com/office/powerpoint/2010/main" val="4124776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147AC8-0E57-F84D-A549-2FA27A042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951" y="1326156"/>
            <a:ext cx="10978547" cy="5437023"/>
          </a:xfrm>
          <a:solidFill>
            <a:schemeClr val="bg1"/>
          </a:solidFill>
        </p:spPr>
        <p:txBody>
          <a:bodyPr>
            <a:noAutofit/>
          </a:bodyPr>
          <a:lstStyle/>
          <a:p>
            <a:endParaRPr lang="es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vector sum of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N-S and E-W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gradients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associated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vector angle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giving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direction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endParaRPr lang="es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3 x 3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neighborhood</a:t>
            </a:r>
            <a:endParaRPr lang="es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N-S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gradients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: ∆SST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N &amp; S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pairs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distance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them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(111.325 km/</a:t>
            </a:r>
            <a:r>
              <a:rPr lang="en-GB" sz="2000" dirty="0"/>
              <a:t>°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W-E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gradients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: ∆SST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W &amp; E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pairs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/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distance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them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(111.325 km/</a:t>
            </a:r>
            <a:r>
              <a:rPr lang="en-GB" sz="2000" dirty="0"/>
              <a:t>° 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s-ES" sz="20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Weightings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: 1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cells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diagonal and 2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adjacent</a:t>
            </a:r>
            <a:endParaRPr lang="es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s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s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									</a:t>
            </a: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19B9DDF-6958-1542-AD6C-C260F1708A8F}"/>
              </a:ext>
            </a:extLst>
          </p:cNvPr>
          <p:cNvSpPr txBox="1">
            <a:spLocks/>
          </p:cNvSpPr>
          <p:nvPr/>
        </p:nvSpPr>
        <p:spPr>
          <a:xfrm>
            <a:off x="677425" y="1738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rgbClr val="17619F"/>
                </a:solidFill>
                <a:latin typeface="DIN Condensed" pitchFamily="2" charset="0"/>
              </a:rPr>
              <a:t>Spatial gradients (°C yr</a:t>
            </a:r>
            <a:r>
              <a:rPr lang="en-GB" sz="3600" b="1" baseline="30000" dirty="0">
                <a:solidFill>
                  <a:srgbClr val="17619F"/>
                </a:solidFill>
                <a:latin typeface="DIN Condensed" pitchFamily="2" charset="0"/>
              </a:rPr>
              <a:t>-1</a:t>
            </a:r>
            <a:r>
              <a:rPr lang="en-GB" sz="3600" b="1" dirty="0">
                <a:solidFill>
                  <a:srgbClr val="17619F"/>
                </a:solidFill>
                <a:latin typeface="DIN Condensed" pitchFamily="2" charset="0"/>
              </a:rPr>
              <a:t>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DF3034-F8E1-D64C-82EA-A457A1267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4" b="86990"/>
          <a:stretch/>
        </p:blipFill>
        <p:spPr>
          <a:xfrm>
            <a:off x="596969" y="4177372"/>
            <a:ext cx="8639511" cy="69499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85B0D7F-72B2-084E-8638-8507E387A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726" b="52064"/>
          <a:stretch/>
        </p:blipFill>
        <p:spPr>
          <a:xfrm>
            <a:off x="596969" y="4956891"/>
            <a:ext cx="8976489" cy="70567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AA255CE-ABA4-364F-8736-29A6221C9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962" b="15825"/>
          <a:stretch/>
        </p:blipFill>
        <p:spPr>
          <a:xfrm>
            <a:off x="596969" y="5679302"/>
            <a:ext cx="8976486" cy="866078"/>
          </a:xfrm>
          <a:prstGeom prst="rect">
            <a:avLst/>
          </a:prstGeom>
        </p:spPr>
      </p:pic>
      <p:grpSp>
        <p:nvGrpSpPr>
          <p:cNvPr id="96" name="Grupo 95">
            <a:extLst>
              <a:ext uri="{FF2B5EF4-FFF2-40B4-BE49-F238E27FC236}">
                <a16:creationId xmlns:a16="http://schemas.microsoft.com/office/drawing/2014/main" id="{B16D74C3-4009-9742-A207-BE25615E2CA4}"/>
              </a:ext>
            </a:extLst>
          </p:cNvPr>
          <p:cNvGrpSpPr/>
          <p:nvPr/>
        </p:nvGrpSpPr>
        <p:grpSpPr>
          <a:xfrm>
            <a:off x="9758924" y="3156543"/>
            <a:ext cx="1797268" cy="1776248"/>
            <a:chOff x="8960070" y="611264"/>
            <a:chExt cx="1797268" cy="177624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BB0E5F89-2001-B04B-BEFB-922822915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0" t="921" r="80259" b="52807"/>
            <a:stretch/>
          </p:blipFill>
          <p:spPr>
            <a:xfrm>
              <a:off x="8960070" y="611264"/>
              <a:ext cx="1797268" cy="1776248"/>
            </a:xfrm>
            <a:prstGeom prst="rect">
              <a:avLst/>
            </a:prstGeom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743EAF95-445D-6D45-B79D-826289A1C5A4}"/>
                </a:ext>
              </a:extLst>
            </p:cNvPr>
            <p:cNvCxnSpPr>
              <a:cxnSpLocks/>
            </p:cNvCxnSpPr>
            <p:nvPr/>
          </p:nvCxnSpPr>
          <p:spPr>
            <a:xfrm>
              <a:off x="9446671" y="2066951"/>
              <a:ext cx="29641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F6620BA-3A0E-2045-840A-C5014FCD269B}"/>
                </a:ext>
              </a:extLst>
            </p:cNvPr>
            <p:cNvCxnSpPr>
              <a:cxnSpLocks/>
            </p:cNvCxnSpPr>
            <p:nvPr/>
          </p:nvCxnSpPr>
          <p:spPr>
            <a:xfrm>
              <a:off x="9446669" y="1478368"/>
              <a:ext cx="2964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6512D293-EB3F-5442-9A61-96FC23302430}"/>
                </a:ext>
              </a:extLst>
            </p:cNvPr>
            <p:cNvCxnSpPr>
              <a:cxnSpLocks/>
            </p:cNvCxnSpPr>
            <p:nvPr/>
          </p:nvCxnSpPr>
          <p:spPr>
            <a:xfrm>
              <a:off x="9446669" y="975198"/>
              <a:ext cx="2964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>
              <a:extLst>
                <a:ext uri="{FF2B5EF4-FFF2-40B4-BE49-F238E27FC236}">
                  <a16:creationId xmlns:a16="http://schemas.microsoft.com/office/drawing/2014/main" id="{2C506D31-4C39-DA41-9172-5EB51B239B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10498" y="1071454"/>
              <a:ext cx="0" cy="276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de flecha 39">
              <a:extLst>
                <a:ext uri="{FF2B5EF4-FFF2-40B4-BE49-F238E27FC236}">
                  <a16:creationId xmlns:a16="http://schemas.microsoft.com/office/drawing/2014/main" id="{AB0A4EBD-3314-0347-979A-513346423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3960" y="1071454"/>
              <a:ext cx="0" cy="276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>
              <a:extLst>
                <a:ext uri="{FF2B5EF4-FFF2-40B4-BE49-F238E27FC236}">
                  <a16:creationId xmlns:a16="http://schemas.microsoft.com/office/drawing/2014/main" id="{9F80DBB8-1963-EE4E-BD8F-47F163ADB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1515" y="1080300"/>
              <a:ext cx="0" cy="2849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de flecha 75">
              <a:extLst>
                <a:ext uri="{FF2B5EF4-FFF2-40B4-BE49-F238E27FC236}">
                  <a16:creationId xmlns:a16="http://schemas.microsoft.com/office/drawing/2014/main" id="{D617DD48-C522-894F-BA0E-5754EA3E8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99989" y="1623247"/>
              <a:ext cx="0" cy="276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de flecha 76">
              <a:extLst>
                <a:ext uri="{FF2B5EF4-FFF2-40B4-BE49-F238E27FC236}">
                  <a16:creationId xmlns:a16="http://schemas.microsoft.com/office/drawing/2014/main" id="{47C4AD05-200E-0C4C-93BB-35D80C3306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3451" y="1623247"/>
              <a:ext cx="0" cy="276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cto de flecha 77">
              <a:extLst>
                <a:ext uri="{FF2B5EF4-FFF2-40B4-BE49-F238E27FC236}">
                  <a16:creationId xmlns:a16="http://schemas.microsoft.com/office/drawing/2014/main" id="{D9D276E9-F4E2-994F-958D-6766E7C05B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1006" y="1632093"/>
              <a:ext cx="0" cy="2849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de flecha 92">
              <a:extLst>
                <a:ext uri="{FF2B5EF4-FFF2-40B4-BE49-F238E27FC236}">
                  <a16:creationId xmlns:a16="http://schemas.microsoft.com/office/drawing/2014/main" id="{2507F3FB-F851-9F4E-AA0F-E3ADA4B05AA1}"/>
                </a:ext>
              </a:extLst>
            </p:cNvPr>
            <p:cNvCxnSpPr>
              <a:cxnSpLocks/>
            </p:cNvCxnSpPr>
            <p:nvPr/>
          </p:nvCxnSpPr>
          <p:spPr>
            <a:xfrm>
              <a:off x="10019485" y="2066951"/>
              <a:ext cx="29641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93">
              <a:extLst>
                <a:ext uri="{FF2B5EF4-FFF2-40B4-BE49-F238E27FC236}">
                  <a16:creationId xmlns:a16="http://schemas.microsoft.com/office/drawing/2014/main" id="{7C38301B-189A-004F-B464-5496FCEA56F3}"/>
                </a:ext>
              </a:extLst>
            </p:cNvPr>
            <p:cNvCxnSpPr>
              <a:cxnSpLocks/>
            </p:cNvCxnSpPr>
            <p:nvPr/>
          </p:nvCxnSpPr>
          <p:spPr>
            <a:xfrm>
              <a:off x="10019483" y="1478368"/>
              <a:ext cx="2964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>
              <a:extLst>
                <a:ext uri="{FF2B5EF4-FFF2-40B4-BE49-F238E27FC236}">
                  <a16:creationId xmlns:a16="http://schemas.microsoft.com/office/drawing/2014/main" id="{9F042F06-43C0-544C-B1F3-D5575EFE8648}"/>
                </a:ext>
              </a:extLst>
            </p:cNvPr>
            <p:cNvCxnSpPr>
              <a:cxnSpLocks/>
            </p:cNvCxnSpPr>
            <p:nvPr/>
          </p:nvCxnSpPr>
          <p:spPr>
            <a:xfrm>
              <a:off x="10019483" y="975198"/>
              <a:ext cx="2964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504B8B2F-50AD-FBB9-C38D-B16247BB3575}"/>
              </a:ext>
            </a:extLst>
          </p:cNvPr>
          <p:cNvSpPr txBox="1"/>
          <p:nvPr/>
        </p:nvSpPr>
        <p:spPr>
          <a:xfrm>
            <a:off x="5549900" y="636946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Burrows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i="1" dirty="0">
                <a:latin typeface="Calibri" panose="020F0502020204030204" pitchFamily="34" charset="0"/>
                <a:cs typeface="Calibri" panose="020F0502020204030204" pitchFamily="34" charset="0"/>
              </a:rPr>
              <a:t>et al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., 2011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3649372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330</Words>
  <Application>Microsoft Macintosh PowerPoint</Application>
  <PresentationFormat>Panorámica</PresentationFormat>
  <Paragraphs>41</Paragraphs>
  <Slides>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DIN Condensed</vt:lpstr>
      <vt:lpstr>Tema de Office</vt:lpstr>
      <vt:lpstr>Métricas climáticas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Métricas climáticas</dc:title>
  <dc:creator>Marina Sanz-Martin</dc:creator>
  <cp:lastModifiedBy>Marina Sanz-Martin</cp:lastModifiedBy>
  <cp:revision>2</cp:revision>
  <dcterms:created xsi:type="dcterms:W3CDTF">2024-10-05T22:19:11Z</dcterms:created>
  <dcterms:modified xsi:type="dcterms:W3CDTF">2024-10-05T23:02:50Z</dcterms:modified>
</cp:coreProperties>
</file>